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654" r:id="rId3"/>
    <p:sldId id="674" r:id="rId4"/>
    <p:sldId id="675" r:id="rId5"/>
    <p:sldId id="676" r:id="rId6"/>
    <p:sldId id="683" r:id="rId7"/>
    <p:sldId id="682" r:id="rId8"/>
    <p:sldId id="677" r:id="rId9"/>
    <p:sldId id="681" r:id="rId10"/>
    <p:sldId id="678" r:id="rId11"/>
    <p:sldId id="680" r:id="rId12"/>
    <p:sldId id="655" r:id="rId13"/>
    <p:sldId id="684" r:id="rId14"/>
    <p:sldId id="656" r:id="rId15"/>
    <p:sldId id="657" r:id="rId16"/>
    <p:sldId id="666" r:id="rId17"/>
    <p:sldId id="667" r:id="rId18"/>
    <p:sldId id="686" r:id="rId19"/>
    <p:sldId id="687" r:id="rId20"/>
    <p:sldId id="658" r:id="rId21"/>
    <p:sldId id="685" r:id="rId22"/>
    <p:sldId id="661" r:id="rId23"/>
    <p:sldId id="672" r:id="rId24"/>
    <p:sldId id="659" r:id="rId25"/>
    <p:sldId id="662" r:id="rId26"/>
    <p:sldId id="673" r:id="rId27"/>
    <p:sldId id="660" r:id="rId28"/>
    <p:sldId id="663" r:id="rId29"/>
    <p:sldId id="669" r:id="rId30"/>
    <p:sldId id="664" r:id="rId31"/>
    <p:sldId id="665" r:id="rId32"/>
    <p:sldId id="67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yunghun Hahn" initials="BH" lastIdx="1" clrIdx="0">
    <p:extLst>
      <p:ext uri="{19B8F6BF-5375-455C-9EA6-DF929625EA0E}">
        <p15:presenceInfo xmlns:p15="http://schemas.microsoft.com/office/powerpoint/2012/main" userId="5df8f655dd3e21a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52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745" autoAdjust="0"/>
  </p:normalViewPr>
  <p:slideViewPr>
    <p:cSldViewPr snapToGrid="0">
      <p:cViewPr>
        <p:scale>
          <a:sx n="75" d="100"/>
          <a:sy n="75" d="100"/>
        </p:scale>
        <p:origin x="672" y="273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8383EF-293D-4EA2-AC03-73DDBE98D37E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69443E-C4B0-4397-8D74-785696C78C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1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0989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44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586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721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293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446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681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12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39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4148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687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53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8334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98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52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230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58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291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5882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7908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166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89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942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0286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44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920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394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5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77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6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69443E-C4B0-4397-8D74-785696C78CC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154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97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00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01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28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485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649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71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64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356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36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182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42B02-ABEC-4C35-B4C6-ED132273360C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F2AEF-13C9-4F39-B839-D0D79DDE57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543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966269" y="1661984"/>
            <a:ext cx="81750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rgbClr val="002060"/>
                </a:solidFill>
                <a:latin typeface="Cambria" panose="02040503050406030204" pitchFamily="18" charset="0"/>
              </a:rPr>
              <a:t>RP </a:t>
            </a:r>
            <a:r>
              <a:rPr lang="ko-KR" altLang="en-US" sz="5400" dirty="0">
                <a:solidFill>
                  <a:srgbClr val="002060"/>
                </a:solidFill>
                <a:latin typeface="Cambria" panose="02040503050406030204" pitchFamily="18" charset="0"/>
              </a:rPr>
              <a:t>진행상황 보고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66269" y="3099487"/>
            <a:ext cx="81750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Byunghun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Hahn</a:t>
            </a:r>
          </a:p>
          <a:p>
            <a:pPr algn="ctr"/>
            <a:endParaRPr lang="en-US" altLang="ko-KR" sz="28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ctr"/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2025-07-08</a:t>
            </a:r>
            <a:endParaRPr lang="ko-KR" altLang="en-US" sz="28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12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  <a:r>
              <a:rPr lang="en-US" altLang="ko-KR" sz="32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특이사항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: 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결측치 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base 115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쌍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, end 96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쌍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  <a:endParaRPr lang="en-US" altLang="ko-KR" sz="4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BCBD5C-43F5-4552-ACF7-D76A447246E6}"/>
              </a:ext>
            </a:extLst>
          </p:cNvPr>
          <p:cNvSpPr txBox="1"/>
          <p:nvPr/>
        </p:nvSpPr>
        <p:spPr>
          <a:xfrm>
            <a:off x="505522" y="1187901"/>
            <a:ext cx="6094520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B050"/>
                </a:solidFill>
              </a:rPr>
              <a:t>I_ig</a:t>
            </a:r>
            <a:r>
              <a:rPr lang="en-US" altLang="ko-KR" b="1" dirty="0">
                <a:solidFill>
                  <a:srgbClr val="00B050"/>
                </a:solidFill>
              </a:rPr>
              <a:t> = </a:t>
            </a:r>
            <a:r>
              <a:rPr lang="ko-KR" altLang="en-US" b="1" dirty="0">
                <a:solidFill>
                  <a:srgbClr val="00B050"/>
                </a:solidFill>
              </a:rPr>
              <a:t>평균내서 </a:t>
            </a:r>
            <a:r>
              <a:rPr lang="en-US" altLang="ko-KR" b="1" dirty="0">
                <a:solidFill>
                  <a:srgbClr val="00B050"/>
                </a:solidFill>
              </a:rPr>
              <a:t>1</a:t>
            </a:r>
            <a:r>
              <a:rPr lang="ko-KR" altLang="en-US" b="1" dirty="0">
                <a:solidFill>
                  <a:srgbClr val="00B050"/>
                </a:solidFill>
              </a:rPr>
              <a:t>로 만든 </a:t>
            </a:r>
            <a:r>
              <a:rPr lang="en-US" altLang="ko-KR" b="1" dirty="0">
                <a:solidFill>
                  <a:srgbClr val="00B050"/>
                </a:solidFill>
              </a:rPr>
              <a:t>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4E3EA9-0E25-49E6-80E0-42C540C1D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38" y="1720997"/>
            <a:ext cx="9947564" cy="484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1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비교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84B89-7B3A-498D-AAE1-313A6B45F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101" y="1518459"/>
            <a:ext cx="9005798" cy="436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52D30-A2A2-498C-8C77-C46711CFD0A2}"/>
              </a:ext>
            </a:extLst>
          </p:cNvPr>
          <p:cNvSpPr txBox="1"/>
          <p:nvPr/>
        </p:nvSpPr>
        <p:spPr>
          <a:xfrm>
            <a:off x="1101873" y="1428002"/>
            <a:ext cx="10113820" cy="5009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For a given pair with individual </a:t>
            </a:r>
            <a:r>
              <a:rPr lang="en-US" altLang="ko-KR" sz="24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 and j, reg </a:t>
            </a:r>
            <a:r>
              <a:rPr lang="en-US" altLang="ko-KR" sz="2400" dirty="0" err="1">
                <a:solidFill>
                  <a:srgbClr val="002060"/>
                </a:solidFill>
                <a:latin typeface="Cambria" panose="02040503050406030204" pitchFamily="18" charset="0"/>
              </a:rPr>
              <a:t>x_i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2400" dirty="0" err="1">
                <a:solidFill>
                  <a:srgbClr val="002060"/>
                </a:solidFill>
                <a:latin typeface="Cambria" panose="02040503050406030204" pitchFamily="18" charset="0"/>
              </a:rPr>
              <a:t>x_j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  </a:t>
            </a:r>
            <a:r>
              <a:rPr lang="en-US" altLang="ko-KR" sz="2400" dirty="0" err="1">
                <a:solidFill>
                  <a:srgbClr val="C00000"/>
                </a:solidFill>
                <a:latin typeface="Cambria" panose="02040503050406030204" pitchFamily="18" charset="0"/>
              </a:rPr>
              <a:t>i.class</a:t>
            </a:r>
            <a:endParaRPr lang="en-US" altLang="ko-KR" sz="2400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FF0000"/>
                </a:solidFill>
                <a:latin typeface="Cambria" panose="02040503050406030204" pitchFamily="18" charset="0"/>
              </a:rPr>
              <a:t>Baseline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에 대해서만 회귀분석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즉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n=657)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Friendship 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변수는 </a:t>
            </a:r>
            <a:r>
              <a:rPr lang="en-US" altLang="ko-KR" sz="2400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가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j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를 친구로 선택하였는지 여부 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1, 0</a:t>
            </a:r>
            <a:b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</a:b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- </a:t>
            </a:r>
            <a:r>
              <a:rPr lang="ko-KR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친구는 최대 </a:t>
            </a:r>
            <a:r>
              <a:rPr lang="en-US" altLang="ko-KR" sz="2400" dirty="0">
                <a:solidFill>
                  <a:srgbClr val="FF0000"/>
                </a:solidFill>
                <a:latin typeface="Cambria" panose="02040503050406030204" pitchFamily="18" charset="0"/>
              </a:rPr>
              <a:t>10</a:t>
            </a:r>
            <a:r>
              <a:rPr lang="ko-KR" altLang="en-US" sz="2400" dirty="0">
                <a:solidFill>
                  <a:srgbClr val="FF0000"/>
                </a:solidFill>
                <a:latin typeface="Cambria" panose="02040503050406030204" pitchFamily="18" charset="0"/>
              </a:rPr>
              <a:t>명까지 선택 가능</a:t>
            </a:r>
            <a:endParaRPr lang="en-US" altLang="ko-KR" sz="2400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Big 5 Personality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 변수는 기존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STATA </a:t>
            </a:r>
            <a:r>
              <a:rPr lang="en-US" altLang="ko-KR" sz="2400" dirty="0" err="1">
                <a:solidFill>
                  <a:srgbClr val="002060"/>
                </a:solidFill>
                <a:latin typeface="Cambria" panose="02040503050406030204" pitchFamily="18" charset="0"/>
              </a:rPr>
              <a:t>dta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파일에서 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merge</a:t>
            </a:r>
            <a:b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</a:b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2400" dirty="0">
                <a:solidFill>
                  <a:srgbClr val="002060"/>
                </a:solidFill>
                <a:latin typeface="Cambria" panose="02040503050406030204" pitchFamily="18" charset="0"/>
              </a:rPr>
              <a:t>어떻게 계산된 값인지는 알지 못하고 일단 머지</a:t>
            </a:r>
            <a:r>
              <a:rPr lang="en-US" altLang="ko-KR" sz="2400" dirty="0">
                <a:solidFill>
                  <a:srgbClr val="002060"/>
                </a:solidFill>
                <a:latin typeface="Cambria" panose="02040503050406030204" pitchFamily="18" charset="0"/>
              </a:rPr>
              <a:t>..)</a:t>
            </a:r>
          </a:p>
        </p:txBody>
      </p:sp>
    </p:spTree>
    <p:extLst>
      <p:ext uri="{BB962C8B-B14F-4D97-AF65-F5344CB8AC3E}">
        <p14:creationId xmlns:p14="http://schemas.microsoft.com/office/powerpoint/2010/main" val="198213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48F14E-6E2C-4EB6-8CE4-CF63C1D67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94" y="1276369"/>
            <a:ext cx="9847811" cy="496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28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5DAB3E-F0C0-4C81-A726-AF095545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078746"/>
            <a:ext cx="11150600" cy="1844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D776E-5324-4E38-BB69-28432910165F}"/>
              </a:ext>
            </a:extLst>
          </p:cNvPr>
          <p:cNvSpPr txBox="1"/>
          <p:nvPr/>
        </p:nvSpPr>
        <p:spPr>
          <a:xfrm>
            <a:off x="733078" y="4640398"/>
            <a:ext cx="10838406" cy="87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(1) “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앞의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balance test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에 사용한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12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개 변수들의 계수값이 모두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0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이다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”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를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test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하면 밸런스가 맞지 않으나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(2) Friendship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하나만 빼고 같은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test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를 하면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,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밸런스가 잘 맞는 결과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951747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458CB-64FC-43CE-BC8F-35675DD5E867}"/>
              </a:ext>
            </a:extLst>
          </p:cNvPr>
          <p:cNvSpPr txBox="1"/>
          <p:nvPr/>
        </p:nvSpPr>
        <p:spPr>
          <a:xfrm>
            <a:off x="569022" y="1873464"/>
            <a:ext cx="5130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err="1"/>
              <a:t>Suest</a:t>
            </a:r>
            <a:r>
              <a:rPr lang="en-US" altLang="ko-KR" sz="2800" b="1" dirty="0"/>
              <a:t> Codes</a:t>
            </a:r>
          </a:p>
          <a:p>
            <a:endParaRPr lang="en-US" altLang="ko-KR" sz="1600" dirty="0"/>
          </a:p>
          <a:p>
            <a:r>
              <a:rPr lang="en-US" altLang="ko-KR" sz="1600" dirty="0"/>
              <a:t>(1) reg </a:t>
            </a:r>
            <a:r>
              <a:rPr lang="ko-KR" altLang="en-US" sz="1600" dirty="0"/>
              <a:t>결과 저장</a:t>
            </a:r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m1 : reg </a:t>
            </a:r>
            <a:r>
              <a:rPr lang="en-US" altLang="ko-KR" sz="1600" dirty="0" err="1"/>
              <a:t>ccei_i</a:t>
            </a:r>
            <a:r>
              <a:rPr lang="en-US" altLang="ko-KR" sz="1600" dirty="0"/>
              <a:t>         </a:t>
            </a:r>
            <a:r>
              <a:rPr lang="en-US" altLang="ko-KR" sz="1600" dirty="0" err="1"/>
              <a:t>ccei_j</a:t>
            </a:r>
            <a:r>
              <a:rPr lang="en-US" altLang="ko-KR" sz="1600" dirty="0"/>
              <a:t>  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m2 : reg </a:t>
            </a:r>
            <a:r>
              <a:rPr lang="en-US" altLang="ko-KR" sz="1600" dirty="0" err="1"/>
              <a:t>RT_i</a:t>
            </a:r>
            <a:r>
              <a:rPr lang="en-US" altLang="ko-KR" sz="1600" dirty="0"/>
              <a:t>           </a:t>
            </a:r>
            <a:r>
              <a:rPr lang="en-US" altLang="ko-KR" sz="1600" dirty="0" err="1"/>
              <a:t>RT_j</a:t>
            </a:r>
            <a:r>
              <a:rPr lang="en-US" altLang="ko-KR" sz="1600" dirty="0"/>
              <a:t>    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m3 : reg </a:t>
            </a:r>
            <a:r>
              <a:rPr lang="en-US" altLang="ko-KR" sz="1600" dirty="0" err="1"/>
              <a:t>friendship_i</a:t>
            </a:r>
            <a:r>
              <a:rPr lang="en-US" altLang="ko-KR" sz="1600" dirty="0"/>
              <a:t>   </a:t>
            </a:r>
            <a:r>
              <a:rPr lang="en-US" altLang="ko-KR" sz="1600" dirty="0" err="1"/>
              <a:t>friendship_j</a:t>
            </a:r>
            <a:r>
              <a:rPr lang="en-US" altLang="ko-KR" sz="1600" dirty="0"/>
              <a:t>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m4 : reg </a:t>
            </a:r>
            <a:r>
              <a:rPr lang="en-US" altLang="ko-KR" sz="1600" dirty="0" err="1"/>
              <a:t>mathscore_i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mathscore_j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m5 : reg </a:t>
            </a:r>
            <a:r>
              <a:rPr lang="en-US" altLang="ko-KR" sz="1600" dirty="0" err="1"/>
              <a:t>male_i</a:t>
            </a:r>
            <a:r>
              <a:rPr lang="en-US" altLang="ko-KR" sz="1600" dirty="0"/>
              <a:t>         </a:t>
            </a:r>
            <a:r>
              <a:rPr lang="en-US" altLang="ko-KR" sz="1600" dirty="0" err="1"/>
              <a:t>male_j</a:t>
            </a:r>
            <a:r>
              <a:rPr lang="en-US" altLang="ko-KR" sz="1600" dirty="0"/>
              <a:t>  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m6 : reg </a:t>
            </a:r>
            <a:r>
              <a:rPr lang="en-US" altLang="ko-KR" sz="1600" dirty="0" err="1"/>
              <a:t>outgoing_i</a:t>
            </a:r>
            <a:r>
              <a:rPr lang="en-US" altLang="ko-KR" sz="1600" dirty="0"/>
              <a:t>     </a:t>
            </a:r>
            <a:r>
              <a:rPr lang="en-US" altLang="ko-KR" sz="1600" dirty="0" err="1"/>
              <a:t>outgoing_j</a:t>
            </a:r>
            <a:r>
              <a:rPr lang="en-US" altLang="ko-KR" sz="1600" dirty="0"/>
              <a:t>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m7 : reg </a:t>
            </a:r>
            <a:r>
              <a:rPr lang="en-US" altLang="ko-KR" sz="1600" dirty="0" err="1"/>
              <a:t>opened_i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opened_j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m8 : reg </a:t>
            </a:r>
            <a:r>
              <a:rPr lang="en-US" altLang="ko-KR" sz="1600" dirty="0" err="1"/>
              <a:t>agreeable_i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agreeable_j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m9 : reg </a:t>
            </a:r>
            <a:r>
              <a:rPr lang="en-US" altLang="ko-KR" sz="1600" dirty="0" err="1"/>
              <a:t>conscientious_i</a:t>
            </a:r>
            <a:r>
              <a:rPr lang="en-US" altLang="ko-KR" sz="1600" dirty="0"/>
              <a:t> </a:t>
            </a:r>
            <a:r>
              <a:rPr lang="en-US" altLang="ko-KR" sz="1600" dirty="0" err="1"/>
              <a:t>conscientious_j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m10: reg </a:t>
            </a:r>
            <a:r>
              <a:rPr lang="en-US" altLang="ko-KR" sz="1600" dirty="0" err="1"/>
              <a:t>stable_i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stable_j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m11: reg </a:t>
            </a:r>
            <a:r>
              <a:rPr lang="en-US" altLang="ko-KR" sz="1600" dirty="0" err="1"/>
              <a:t>height_i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height_j</a:t>
            </a:r>
            <a:r>
              <a:rPr lang="en-US" altLang="ko-KR" sz="1600" dirty="0"/>
              <a:t>   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  <a:p>
            <a:r>
              <a:rPr lang="en-US" altLang="ko-KR" sz="1600" dirty="0" err="1"/>
              <a:t>eststo</a:t>
            </a:r>
            <a:r>
              <a:rPr lang="en-US" altLang="ko-KR" sz="1600" dirty="0"/>
              <a:t> m12: reg </a:t>
            </a:r>
            <a:r>
              <a:rPr lang="en-US" altLang="ko-KR" sz="1600" dirty="0" err="1"/>
              <a:t>height_gr_i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height_gr_j</a:t>
            </a:r>
            <a:r>
              <a:rPr lang="en-US" altLang="ko-KR" sz="1600" dirty="0"/>
              <a:t>    </a:t>
            </a:r>
            <a:r>
              <a:rPr lang="en-US" altLang="ko-KR" sz="1600" dirty="0" err="1"/>
              <a:t>i.class</a:t>
            </a:r>
            <a:endParaRPr lang="en-US" altLang="ko-KR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AE989-624C-479E-9E66-67861F81179D}"/>
              </a:ext>
            </a:extLst>
          </p:cNvPr>
          <p:cNvSpPr txBox="1"/>
          <p:nvPr/>
        </p:nvSpPr>
        <p:spPr>
          <a:xfrm>
            <a:off x="5963694" y="1319467"/>
            <a:ext cx="609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(2) </a:t>
            </a:r>
            <a:r>
              <a:rPr lang="en-US" altLang="ko-KR" dirty="0" err="1"/>
              <a:t>suest</a:t>
            </a:r>
            <a:r>
              <a:rPr lang="en-US" altLang="ko-KR" dirty="0"/>
              <a:t> (GMM/SUR)</a:t>
            </a:r>
          </a:p>
          <a:p>
            <a:r>
              <a:rPr lang="en-US" altLang="ko-KR" b="1" dirty="0" err="1">
                <a:solidFill>
                  <a:srgbClr val="C00000"/>
                </a:solidFill>
              </a:rPr>
              <a:t>suest</a:t>
            </a:r>
            <a:r>
              <a:rPr lang="en-US" altLang="ko-KR" dirty="0"/>
              <a:t> m1 m2 m3 m4 m5 m6 m7 m8 m9 m10 m11 m12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모든 </a:t>
            </a:r>
            <a:r>
              <a:rPr lang="en-US" altLang="ko-KR" dirty="0"/>
              <a:t>beta=0 joint Wald test</a:t>
            </a:r>
          </a:p>
          <a:p>
            <a:endParaRPr lang="en-US" altLang="ko-KR" dirty="0"/>
          </a:p>
          <a:p>
            <a:r>
              <a:rPr lang="en-US" altLang="ko-KR" dirty="0"/>
              <a:t>test ( [m1_mean]</a:t>
            </a:r>
            <a:r>
              <a:rPr lang="en-US" altLang="ko-KR" dirty="0" err="1"/>
              <a:t>ccei_j</a:t>
            </a:r>
            <a:r>
              <a:rPr lang="en-US" altLang="ko-KR" dirty="0"/>
              <a:t>          = 0 ) ///</a:t>
            </a:r>
          </a:p>
          <a:p>
            <a:r>
              <a:rPr lang="en-US" altLang="ko-KR" dirty="0"/>
              <a:t>     ( [m2_mean]</a:t>
            </a:r>
            <a:r>
              <a:rPr lang="en-US" altLang="ko-KR" dirty="0" err="1"/>
              <a:t>RT_j</a:t>
            </a:r>
            <a:r>
              <a:rPr lang="en-US" altLang="ko-KR" dirty="0"/>
              <a:t>            = 0 ) ///</a:t>
            </a:r>
          </a:p>
          <a:p>
            <a:r>
              <a:rPr lang="en-US" altLang="ko-KR" dirty="0"/>
              <a:t>     ( [m3_mean]</a:t>
            </a:r>
            <a:r>
              <a:rPr lang="en-US" altLang="ko-KR" dirty="0" err="1"/>
              <a:t>friendship_j</a:t>
            </a:r>
            <a:r>
              <a:rPr lang="en-US" altLang="ko-KR" dirty="0"/>
              <a:t>    = 0 ) ///</a:t>
            </a:r>
          </a:p>
          <a:p>
            <a:r>
              <a:rPr lang="en-US" altLang="ko-KR" dirty="0"/>
              <a:t>     ( [m4_mean]</a:t>
            </a:r>
            <a:r>
              <a:rPr lang="en-US" altLang="ko-KR" dirty="0" err="1"/>
              <a:t>mathscore_j</a:t>
            </a:r>
            <a:r>
              <a:rPr lang="en-US" altLang="ko-KR" dirty="0"/>
              <a:t>     = 0 ) ///</a:t>
            </a:r>
          </a:p>
          <a:p>
            <a:r>
              <a:rPr lang="en-US" altLang="ko-KR" dirty="0"/>
              <a:t>     ( [m5_mean]</a:t>
            </a:r>
            <a:r>
              <a:rPr lang="en-US" altLang="ko-KR" dirty="0" err="1"/>
              <a:t>male_j</a:t>
            </a:r>
            <a:r>
              <a:rPr lang="en-US" altLang="ko-KR" dirty="0"/>
              <a:t>          = 0 ) ///</a:t>
            </a:r>
          </a:p>
          <a:p>
            <a:r>
              <a:rPr lang="en-US" altLang="ko-KR" dirty="0"/>
              <a:t>     ( [m6_mean]</a:t>
            </a:r>
            <a:r>
              <a:rPr lang="en-US" altLang="ko-KR" dirty="0" err="1"/>
              <a:t>outgoing_j</a:t>
            </a:r>
            <a:r>
              <a:rPr lang="en-US" altLang="ko-KR" dirty="0"/>
              <a:t>      = 0 ) ///</a:t>
            </a:r>
          </a:p>
          <a:p>
            <a:r>
              <a:rPr lang="en-US" altLang="ko-KR" dirty="0"/>
              <a:t>     ( [m7_mean]</a:t>
            </a:r>
            <a:r>
              <a:rPr lang="en-US" altLang="ko-KR" dirty="0" err="1"/>
              <a:t>opened_j</a:t>
            </a:r>
            <a:r>
              <a:rPr lang="en-US" altLang="ko-KR" dirty="0"/>
              <a:t>        = 0 ) ///</a:t>
            </a:r>
          </a:p>
          <a:p>
            <a:r>
              <a:rPr lang="en-US" altLang="ko-KR" dirty="0"/>
              <a:t>     ( [m8_mean]</a:t>
            </a:r>
            <a:r>
              <a:rPr lang="en-US" altLang="ko-KR" dirty="0" err="1"/>
              <a:t>agreeable_j</a:t>
            </a:r>
            <a:r>
              <a:rPr lang="en-US" altLang="ko-KR" dirty="0"/>
              <a:t>     = 0 ) ///</a:t>
            </a:r>
          </a:p>
          <a:p>
            <a:r>
              <a:rPr lang="en-US" altLang="ko-KR" dirty="0"/>
              <a:t>     ( [m9_mean]</a:t>
            </a:r>
            <a:r>
              <a:rPr lang="en-US" altLang="ko-KR" dirty="0" err="1"/>
              <a:t>conscientious_j</a:t>
            </a:r>
            <a:r>
              <a:rPr lang="en-US" altLang="ko-KR" dirty="0"/>
              <a:t> = 0 ) ///</a:t>
            </a:r>
          </a:p>
          <a:p>
            <a:r>
              <a:rPr lang="en-US" altLang="ko-KR" dirty="0"/>
              <a:t>     ( [m10_mean]</a:t>
            </a:r>
            <a:r>
              <a:rPr lang="en-US" altLang="ko-KR" dirty="0" err="1"/>
              <a:t>stable_j</a:t>
            </a:r>
            <a:r>
              <a:rPr lang="en-US" altLang="ko-KR" dirty="0"/>
              <a:t>       = 0 ) ///</a:t>
            </a:r>
          </a:p>
          <a:p>
            <a:r>
              <a:rPr lang="en-US" altLang="ko-KR" dirty="0"/>
              <a:t>     ( [m11_mean]</a:t>
            </a:r>
            <a:r>
              <a:rPr lang="en-US" altLang="ko-KR" dirty="0" err="1"/>
              <a:t>height_j</a:t>
            </a:r>
            <a:r>
              <a:rPr lang="en-US" altLang="ko-KR" dirty="0"/>
              <a:t>       = 0 ) ///</a:t>
            </a:r>
          </a:p>
          <a:p>
            <a:r>
              <a:rPr lang="en-US" altLang="ko-KR" dirty="0"/>
              <a:t>     ( [m12_mean]</a:t>
            </a:r>
            <a:r>
              <a:rPr lang="en-US" altLang="ko-KR" dirty="0" err="1"/>
              <a:t>height_gr_j</a:t>
            </a:r>
            <a:r>
              <a:rPr lang="en-US" altLang="ko-KR" dirty="0"/>
              <a:t>    = 0 )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9032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 (Network Variables)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F022E7-967D-406A-B7C2-0F88D515FCE3}"/>
              </a:ext>
            </a:extLst>
          </p:cNvPr>
          <p:cNvSpPr txBox="1"/>
          <p:nvPr/>
        </p:nvSpPr>
        <p:spPr>
          <a:xfrm>
            <a:off x="1243189" y="1472982"/>
            <a:ext cx="9831187" cy="4990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C00000"/>
                </a:solidFill>
              </a:rPr>
              <a:t>Network </a:t>
            </a:r>
            <a:r>
              <a:rPr lang="ko-KR" altLang="en-US" b="1" dirty="0">
                <a:solidFill>
                  <a:srgbClr val="C00000"/>
                </a:solidFill>
              </a:rPr>
              <a:t>관련 추가로 확보한 변수 목록</a:t>
            </a:r>
            <a:endParaRPr lang="en-US" altLang="ko-KR" b="1" dirty="0">
              <a:solidFill>
                <a:srgbClr val="C0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 b="1" dirty="0"/>
              <a:t>best : A(id)</a:t>
            </a:r>
            <a:r>
              <a:rPr lang="ko-KR" altLang="en-US" b="1" dirty="0"/>
              <a:t>가 </a:t>
            </a:r>
            <a:r>
              <a:rPr lang="en-US" altLang="ko-KR" b="1" dirty="0"/>
              <a:t>B(</a:t>
            </a:r>
            <a:r>
              <a:rPr lang="en-US" altLang="ko-KR" b="1" dirty="0" err="1"/>
              <a:t>obj_id</a:t>
            </a:r>
            <a:r>
              <a:rPr lang="en-US" altLang="ko-KR" b="1" dirty="0"/>
              <a:t>)</a:t>
            </a:r>
            <a:r>
              <a:rPr lang="ko-KR" altLang="en-US" b="1" dirty="0"/>
              <a:t>를 </a:t>
            </a:r>
            <a:r>
              <a:rPr lang="en-US" altLang="ko-KR" b="1" dirty="0"/>
              <a:t>“</a:t>
            </a:r>
            <a:r>
              <a:rPr lang="ko-KR" altLang="en-US" b="1" dirty="0"/>
              <a:t>특별히 친한 친구</a:t>
            </a:r>
            <a:r>
              <a:rPr lang="en-US" altLang="ko-KR" b="1" dirty="0"/>
              <a:t>"</a:t>
            </a:r>
            <a:r>
              <a:rPr lang="ko-KR" altLang="en-US" b="1" dirty="0"/>
              <a:t>로 지목했는지 여부 </a:t>
            </a:r>
            <a:r>
              <a:rPr lang="en-US" altLang="ko-KR" b="1" dirty="0"/>
              <a:t>(</a:t>
            </a:r>
            <a:r>
              <a:rPr lang="ko-KR" altLang="en-US" b="1" dirty="0"/>
              <a:t>최대 </a:t>
            </a:r>
            <a:r>
              <a:rPr lang="en-US" altLang="ko-KR" b="1" dirty="0"/>
              <a:t>3</a:t>
            </a:r>
            <a:r>
              <a:rPr lang="ko-KR" altLang="en-US" b="1" dirty="0"/>
              <a:t>명까지</a:t>
            </a:r>
            <a:r>
              <a:rPr lang="en-US" altLang="ko-KR" b="1" dirty="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 dirty="0" err="1"/>
              <a:t>with_sns</a:t>
            </a:r>
            <a:r>
              <a:rPr lang="en-US" altLang="ko-KR" b="1" dirty="0"/>
              <a:t> : A</a:t>
            </a:r>
            <a:r>
              <a:rPr lang="ko-KR" altLang="en-US" b="1" dirty="0"/>
              <a:t>와 </a:t>
            </a:r>
            <a:r>
              <a:rPr lang="en-US" altLang="ko-KR" b="1" dirty="0"/>
              <a:t>B</a:t>
            </a:r>
            <a:r>
              <a:rPr lang="ko-KR" altLang="en-US" b="1" dirty="0"/>
              <a:t>가 </a:t>
            </a:r>
            <a:r>
              <a:rPr lang="en-US" altLang="ko-KR" b="1" dirty="0"/>
              <a:t>SNS</a:t>
            </a:r>
            <a:r>
              <a:rPr lang="ko-KR" altLang="en-US" b="1" dirty="0"/>
              <a:t>를 함께 하는지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 err="1"/>
              <a:t>with_study</a:t>
            </a:r>
            <a:r>
              <a:rPr lang="en-US" altLang="ko-KR" b="1" dirty="0"/>
              <a:t> : A</a:t>
            </a:r>
            <a:r>
              <a:rPr lang="ko-KR" altLang="en-US" b="1" dirty="0"/>
              <a:t>와 </a:t>
            </a:r>
            <a:r>
              <a:rPr lang="en-US" altLang="ko-KR" b="1" dirty="0"/>
              <a:t>B</a:t>
            </a:r>
            <a:r>
              <a:rPr lang="ko-KR" altLang="en-US" b="1" dirty="0"/>
              <a:t>가 지난 한 달간 학업과 관련된 활동을 함께 했는지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 err="1"/>
              <a:t>without_study</a:t>
            </a:r>
            <a:r>
              <a:rPr lang="en-US" altLang="ko-KR" b="1" dirty="0"/>
              <a:t> : A</a:t>
            </a:r>
            <a:r>
              <a:rPr lang="ko-KR" altLang="en-US" b="1" dirty="0"/>
              <a:t>와 </a:t>
            </a:r>
            <a:r>
              <a:rPr lang="en-US" altLang="ko-KR" b="1" dirty="0"/>
              <a:t>B</a:t>
            </a:r>
            <a:r>
              <a:rPr lang="ko-KR" altLang="en-US" b="1" dirty="0"/>
              <a:t>가 지난 한 달간 학업 외의 활동을 함께 했는지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borrow : A</a:t>
            </a:r>
            <a:r>
              <a:rPr lang="ko-KR" altLang="en-US" b="1" dirty="0"/>
              <a:t>가 </a:t>
            </a:r>
            <a:r>
              <a:rPr lang="en-US" altLang="ko-KR" b="1" dirty="0"/>
              <a:t>B</a:t>
            </a:r>
            <a:r>
              <a:rPr lang="ko-KR" altLang="en-US" b="1" dirty="0"/>
              <a:t>에게 돈을 빌린 적이 있는지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lend : A</a:t>
            </a:r>
            <a:r>
              <a:rPr lang="ko-KR" altLang="en-US" b="1" dirty="0"/>
              <a:t>가 </a:t>
            </a:r>
            <a:r>
              <a:rPr lang="en-US" altLang="ko-KR" b="1" dirty="0"/>
              <a:t>B</a:t>
            </a:r>
            <a:r>
              <a:rPr lang="ko-KR" altLang="en-US" b="1" dirty="0"/>
              <a:t>에게 돈을 빌려준 적이 있는지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/>
              <a:t>consult : A</a:t>
            </a:r>
            <a:r>
              <a:rPr lang="ko-KR" altLang="en-US" b="1" dirty="0"/>
              <a:t>가 </a:t>
            </a:r>
            <a:r>
              <a:rPr lang="en-US" altLang="ko-KR" b="1" dirty="0"/>
              <a:t>B</a:t>
            </a:r>
            <a:r>
              <a:rPr lang="ko-KR" altLang="en-US" b="1" dirty="0"/>
              <a:t>에게 고민상담을 해준 적이 있는지 여부</a:t>
            </a:r>
          </a:p>
          <a:p>
            <a:pPr>
              <a:lnSpc>
                <a:spcPct val="200000"/>
              </a:lnSpc>
            </a:pPr>
            <a:r>
              <a:rPr lang="en-US" altLang="ko-KR" b="1" dirty="0" err="1"/>
              <a:t>be_consulted</a:t>
            </a:r>
            <a:r>
              <a:rPr lang="en-US" altLang="ko-KR" b="1" dirty="0"/>
              <a:t> : A</a:t>
            </a:r>
            <a:r>
              <a:rPr lang="ko-KR" altLang="en-US" b="1" dirty="0"/>
              <a:t>가 </a:t>
            </a:r>
            <a:r>
              <a:rPr lang="en-US" altLang="ko-KR" b="1" dirty="0"/>
              <a:t>B</a:t>
            </a:r>
            <a:r>
              <a:rPr lang="ko-KR" altLang="en-US" b="1" dirty="0"/>
              <a:t>에게 고민상담을 받은 적이 있는지 여부</a:t>
            </a:r>
          </a:p>
        </p:txBody>
      </p:sp>
    </p:spTree>
    <p:extLst>
      <p:ext uri="{BB962C8B-B14F-4D97-AF65-F5344CB8AC3E}">
        <p14:creationId xmlns:p14="http://schemas.microsoft.com/office/powerpoint/2010/main" val="2974709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 (Network Variables)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DE5D6-F378-4AAC-9AD2-6751F87D8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09" y="1909462"/>
            <a:ext cx="10307782" cy="352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43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 (Network Variables)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3C971-6D55-40F3-AA64-13F6A7CC6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75" y="1628978"/>
            <a:ext cx="10247249" cy="3880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085FC5-3B36-493B-968B-CEEC67CBD208}"/>
              </a:ext>
            </a:extLst>
          </p:cNvPr>
          <p:cNvSpPr/>
          <p:nvPr/>
        </p:nvSpPr>
        <p:spPr>
          <a:xfrm>
            <a:off x="6987157" y="5093703"/>
            <a:ext cx="1052946" cy="365760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D4C468-2DA2-495D-B0C3-4B07B85DE171}"/>
              </a:ext>
            </a:extLst>
          </p:cNvPr>
          <p:cNvSpPr/>
          <p:nvPr/>
        </p:nvSpPr>
        <p:spPr>
          <a:xfrm>
            <a:off x="1126683" y="1581417"/>
            <a:ext cx="4769811" cy="397012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C5BE14-829D-493E-96E6-F8C7AA231791}"/>
              </a:ext>
            </a:extLst>
          </p:cNvPr>
          <p:cNvSpPr txBox="1"/>
          <p:nvPr/>
        </p:nvSpPr>
        <p:spPr>
          <a:xfrm>
            <a:off x="5968538" y="15315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친구로 몇명을 찍었는지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(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최소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1, 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최대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10)</a:t>
            </a:r>
          </a:p>
        </p:txBody>
      </p:sp>
    </p:spTree>
    <p:extLst>
      <p:ext uri="{BB962C8B-B14F-4D97-AF65-F5344CB8AC3E}">
        <p14:creationId xmlns:p14="http://schemas.microsoft.com/office/powerpoint/2010/main" val="4041842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2. Balance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Test (Network Variables)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9EA3A-F6C1-491A-8E76-1FC7A02FE675}"/>
              </a:ext>
            </a:extLst>
          </p:cNvPr>
          <p:cNvSpPr txBox="1"/>
          <p:nvPr/>
        </p:nvSpPr>
        <p:spPr>
          <a:xfrm>
            <a:off x="875606" y="1936093"/>
            <a:ext cx="9454343" cy="3810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추가로 시도해 보았으나 결과가 좋지 않았던 분석들</a:t>
            </a: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normalized_friendship_i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 = friendship _</a:t>
            </a: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i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/ </a:t>
            </a: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number_of_friends_i</a:t>
            </a: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     -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그리고 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reg  </a:t>
            </a: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x_i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 </a:t>
            </a: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x_j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똑같이</a:t>
            </a: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2. reg friendship_1 friendship_2 </a:t>
            </a:r>
            <a:r>
              <a:rPr lang="en-US" altLang="ko-KR" b="1" dirty="0" err="1">
                <a:solidFill>
                  <a:srgbClr val="002060"/>
                </a:solidFill>
                <a:latin typeface="Cambria" panose="02040503050406030204" pitchFamily="18" charset="0"/>
              </a:rPr>
              <a:t>i.class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   </a:t>
            </a:r>
            <a:r>
              <a:rPr lang="en-US" altLang="ko-K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i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. </a:t>
            </a:r>
            <a:r>
              <a:rPr lang="en-US" altLang="ko-K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number_of_friends_i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     </a:t>
            </a:r>
            <a:r>
              <a:rPr lang="en-US" altLang="ko-KR" b="1" dirty="0" err="1">
                <a:solidFill>
                  <a:srgbClr val="FF0000"/>
                </a:solidFill>
                <a:latin typeface="Cambria" panose="02040503050406030204" pitchFamily="18" charset="0"/>
              </a:rPr>
              <a:t>i.number_of_friends_j</a:t>
            </a:r>
            <a:endParaRPr lang="en-US" altLang="ko-KR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solidFill>
                <a:srgbClr val="002060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위 방법들 모두 계수값이 양수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, p-value = 0 </a:t>
            </a:r>
            <a:r>
              <a:rPr lang="ko-KR" altLang="en-US" b="1" dirty="0">
                <a:solidFill>
                  <a:srgbClr val="002060"/>
                </a:solidFill>
                <a:latin typeface="Cambria" panose="02040503050406030204" pitchFamily="18" charset="0"/>
              </a:rPr>
              <a:t>으로 나왔습니다</a:t>
            </a:r>
            <a:r>
              <a:rPr lang="en-US" altLang="ko-KR" b="1" dirty="0">
                <a:solidFill>
                  <a:srgbClr val="002060"/>
                </a:solidFill>
                <a:latin typeface="Cambria" panose="02040503050406030204" pitchFamily="18" charset="0"/>
              </a:rPr>
              <a:t>.</a:t>
            </a:r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57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3E477-4F70-41C1-B19B-86B0D650CA47}"/>
              </a:ext>
            </a:extLst>
          </p:cNvPr>
          <p:cNvSpPr txBox="1"/>
          <p:nvPr/>
        </p:nvSpPr>
        <p:spPr>
          <a:xfrm>
            <a:off x="505522" y="152595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/>
              <a:t>F-GARP vs GARP CCEI </a:t>
            </a:r>
            <a:r>
              <a:rPr lang="en-US" altLang="ko-KR" b="1" dirty="0" err="1"/>
              <a:t>Comparision</a:t>
            </a:r>
            <a:endParaRPr lang="en-US" altLang="ko-KR" b="1" dirty="0"/>
          </a:p>
        </p:txBody>
      </p:sp>
      <p:pic>
        <p:nvPicPr>
          <p:cNvPr id="9" name="table">
            <a:extLst>
              <a:ext uri="{FF2B5EF4-FFF2-40B4-BE49-F238E27FC236}">
                <a16:creationId xmlns:a16="http://schemas.microsoft.com/office/drawing/2014/main" id="{81F8D035-9D6A-4E07-AE65-8A6116429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82" y="2813072"/>
            <a:ext cx="5931065" cy="1747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E091C77-70F2-4EDA-98FE-0ADD7091E121}"/>
              </a:ext>
            </a:extLst>
          </p:cNvPr>
          <p:cNvSpPr txBox="1"/>
          <p:nvPr/>
        </p:nvSpPr>
        <p:spPr>
          <a:xfrm>
            <a:off x="2732117" y="2359029"/>
            <a:ext cx="1152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F-GARP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683EE-BF7B-45AD-A4BC-08E3CC6E091A}"/>
              </a:ext>
            </a:extLst>
          </p:cNvPr>
          <p:cNvSpPr txBox="1"/>
          <p:nvPr/>
        </p:nvSpPr>
        <p:spPr>
          <a:xfrm>
            <a:off x="8474847" y="2359029"/>
            <a:ext cx="1152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GARP</a:t>
            </a:r>
            <a:endParaRPr lang="ko-KR" altLang="en-US" dirty="0"/>
          </a:p>
        </p:txBody>
      </p:sp>
      <p:graphicFrame>
        <p:nvGraphicFramePr>
          <p:cNvPr id="14" name="표 4">
            <a:extLst>
              <a:ext uri="{FF2B5EF4-FFF2-40B4-BE49-F238E27FC236}">
                <a16:creationId xmlns:a16="http://schemas.microsoft.com/office/drawing/2014/main" id="{9F440C97-CE95-46A4-97CB-71628747D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646901"/>
              </p:ext>
            </p:extLst>
          </p:nvPr>
        </p:nvGraphicFramePr>
        <p:xfrm>
          <a:off x="379571" y="2816442"/>
          <a:ext cx="5605548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8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8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5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762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Baseline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Endline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7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Individual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0.780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0.853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7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(0.226)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(0.203)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76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Collective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0.817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0.863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7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(0.230)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(0.212)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878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3. Heterogeneity 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76CD48D-AF80-4B48-A3B4-82AB5F4A3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65" y="1623751"/>
            <a:ext cx="5474668" cy="3562259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EA4935B-A784-47F4-8586-0AE27CBBC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288" y="1891711"/>
            <a:ext cx="6519712" cy="315216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C15F714-259F-4960-89D4-5E903FFD1336}"/>
              </a:ext>
            </a:extLst>
          </p:cNvPr>
          <p:cNvSpPr/>
          <p:nvPr/>
        </p:nvSpPr>
        <p:spPr>
          <a:xfrm>
            <a:off x="176262" y="1751215"/>
            <a:ext cx="1052946" cy="365760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798A44-2291-494F-B494-6C0047226DD1}"/>
              </a:ext>
            </a:extLst>
          </p:cNvPr>
          <p:cNvSpPr/>
          <p:nvPr/>
        </p:nvSpPr>
        <p:spPr>
          <a:xfrm>
            <a:off x="5632310" y="1944456"/>
            <a:ext cx="1052946" cy="365760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F96D22-1534-4186-9FA3-ADDCAED4C0B1}"/>
              </a:ext>
            </a:extLst>
          </p:cNvPr>
          <p:cNvSpPr/>
          <p:nvPr/>
        </p:nvSpPr>
        <p:spPr>
          <a:xfrm>
            <a:off x="2978727" y="1944456"/>
            <a:ext cx="651164" cy="288897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E16C39-45D1-455E-AD30-CDEA4FEBEA1F}"/>
              </a:ext>
            </a:extLst>
          </p:cNvPr>
          <p:cNvSpPr/>
          <p:nvPr/>
        </p:nvSpPr>
        <p:spPr>
          <a:xfrm>
            <a:off x="4749337" y="1944456"/>
            <a:ext cx="651164" cy="288897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C616F22-AB06-4D3D-B3A7-F113434425E0}"/>
              </a:ext>
            </a:extLst>
          </p:cNvPr>
          <p:cNvSpPr/>
          <p:nvPr/>
        </p:nvSpPr>
        <p:spPr>
          <a:xfrm>
            <a:off x="8127813" y="2116975"/>
            <a:ext cx="651164" cy="288897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29641B-B59D-40F5-BDEA-790BD4000FC7}"/>
              </a:ext>
            </a:extLst>
          </p:cNvPr>
          <p:cNvSpPr/>
          <p:nvPr/>
        </p:nvSpPr>
        <p:spPr>
          <a:xfrm>
            <a:off x="10613169" y="2143599"/>
            <a:ext cx="651164" cy="288897"/>
          </a:xfrm>
          <a:prstGeom prst="rect">
            <a:avLst/>
          </a:prstGeom>
          <a:noFill/>
          <a:ln w="28575">
            <a:solidFill>
              <a:srgbClr val="B452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41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0EE12B-C61C-4AB4-A852-7F74FF981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594" y="869910"/>
            <a:ext cx="4707045" cy="59326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3-1. Heterogeneity : Gender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AEB482-1538-4299-91DB-22BFC0D23531}"/>
              </a:ext>
            </a:extLst>
          </p:cNvPr>
          <p:cNvSpPr txBox="1"/>
          <p:nvPr/>
        </p:nvSpPr>
        <p:spPr>
          <a:xfrm>
            <a:off x="6600305" y="4352894"/>
            <a:ext cx="55916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Index_ig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가 종속변수인 분석에서는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  <a:p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Female (Mover), Male (Stayer) 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조합만 이질적</a:t>
            </a:r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848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3-1. Heterogeneity : Gender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BD1F-2E0E-4479-A911-3A4360CC8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04" y="864368"/>
            <a:ext cx="4709544" cy="5949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70EA0C-445A-49AB-A94F-3DD83622ABAB}"/>
              </a:ext>
            </a:extLst>
          </p:cNvPr>
          <p:cNvSpPr txBox="1"/>
          <p:nvPr/>
        </p:nvSpPr>
        <p:spPr>
          <a:xfrm>
            <a:off x="6605348" y="4548137"/>
            <a:ext cx="52486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C00000"/>
                </a:solidFill>
                <a:latin typeface="Cambria" panose="02040503050406030204" pitchFamily="18" charset="0"/>
              </a:rPr>
              <a:t>RT_distance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 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가 종속변수인 분석에서는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,</a:t>
            </a:r>
          </a:p>
          <a:p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Female, Female 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조합만 이질적</a:t>
            </a:r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endParaRPr lang="en-US" altLang="ko-KR" b="1" dirty="0">
              <a:solidFill>
                <a:srgbClr val="C00000"/>
              </a:solidFill>
              <a:latin typeface="Cambria" panose="02040503050406030204" pitchFamily="18" charset="0"/>
            </a:endParaRPr>
          </a:p>
          <a:p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기본적으로 여성들이 더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risk averse </a:t>
            </a:r>
          </a:p>
        </p:txBody>
      </p:sp>
    </p:spTree>
    <p:extLst>
      <p:ext uri="{BB962C8B-B14F-4D97-AF65-F5344CB8AC3E}">
        <p14:creationId xmlns:p14="http://schemas.microsoft.com/office/powerpoint/2010/main" val="1484803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3-2. Heterogeneity : Gender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83B448-1DB5-4624-83BB-46898BE2F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182" y="1199111"/>
            <a:ext cx="8987635" cy="54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65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3-2. Heterogeneity : Math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D1DD3C-1EEF-4FC4-B04F-3E58BA1A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20" y="1241236"/>
            <a:ext cx="7198760" cy="55059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3842F6-FAE2-44A4-9906-FD6DF6735C39}"/>
              </a:ext>
            </a:extLst>
          </p:cNvPr>
          <p:cNvSpPr txBox="1"/>
          <p:nvPr/>
        </p:nvSpPr>
        <p:spPr>
          <a:xfrm>
            <a:off x="171795" y="1482232"/>
            <a:ext cx="559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(Note)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 둘의 합이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1</a:t>
            </a:r>
            <a:r>
              <a:rPr lang="ko-KR" altLang="en-US" b="1" dirty="0">
                <a:solidFill>
                  <a:srgbClr val="C00000"/>
                </a:solidFill>
                <a:latin typeface="Cambria" panose="02040503050406030204" pitchFamily="18" charset="0"/>
              </a:rPr>
              <a:t>이 되도록 만든 버젼의 </a:t>
            </a:r>
            <a:r>
              <a:rPr lang="en-US" altLang="ko-KR" b="1" dirty="0">
                <a:solidFill>
                  <a:srgbClr val="C00000"/>
                </a:solidFill>
                <a:latin typeface="Cambria" panose="02040503050406030204" pitchFamily="18" charset="0"/>
              </a:rPr>
              <a:t>Index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89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3-2. Heterogeneity : Math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63B162-509A-4AE1-B6D0-B17C1AC3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459" y="1100098"/>
            <a:ext cx="7323081" cy="56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56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3-2. Heterogeneity : Math Score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F4CA85-7FFA-4E87-A2A6-F0AAE139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058" y="1782546"/>
            <a:ext cx="9459884" cy="377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8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3-3. Heterogeneity :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19F56-EDEE-4D9F-8B29-B3151AEF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129" y="1103749"/>
            <a:ext cx="7521742" cy="56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30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3-3. Heterogeneity :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279AD-F428-48D7-AD1D-932FAB08D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35" y="1149720"/>
            <a:ext cx="7415530" cy="56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09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3-3. Heterogeneity : Height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D1AE1C-C2A1-4DFC-8E70-A511C20E27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" r="490"/>
          <a:stretch/>
        </p:blipFill>
        <p:spPr>
          <a:xfrm>
            <a:off x="717666" y="1501833"/>
            <a:ext cx="10704022" cy="421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1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49CD1-364B-45BF-8F8F-00E4B8FA1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910" y="925328"/>
            <a:ext cx="9294180" cy="55732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D2254-15DE-4D1F-98F9-8231C751E7E2}"/>
              </a:ext>
            </a:extLst>
          </p:cNvPr>
          <p:cNvSpPr txBox="1"/>
          <p:nvPr/>
        </p:nvSpPr>
        <p:spPr>
          <a:xfrm>
            <a:off x="8819767" y="2192773"/>
            <a:ext cx="245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ccei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=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</a:p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f_ccei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 = 0.12 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인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case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142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3-4. Heterogeneity : Mover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1B63F-FA88-4263-8184-2DE0E3853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3" y="1104329"/>
            <a:ext cx="6556373" cy="57536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05962-A75C-4A7F-B9BE-4075ABD99C16}"/>
              </a:ext>
            </a:extLst>
          </p:cNvPr>
          <p:cNvSpPr txBox="1"/>
          <p:nvPr/>
        </p:nvSpPr>
        <p:spPr>
          <a:xfrm>
            <a:off x="8977745" y="4075802"/>
            <a:ext cx="3119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multicollinearity </a:t>
            </a:r>
            <a:r>
              <a:rPr lang="ko-KR" altLang="en-US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로 추정이 안된 것 같습니다</a:t>
            </a:r>
            <a:r>
              <a:rPr lang="en-US" altLang="ko-KR" sz="1800" b="1" dirty="0">
                <a:solidFill>
                  <a:srgbClr val="C00000"/>
                </a:solidFill>
                <a:latin typeface="Cambria" panose="02040503050406030204" pitchFamily="18" charset="0"/>
              </a:rPr>
              <a:t>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81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3-4. Heterogeneity : Mover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9E1BD-9528-4060-86D6-D3EEC96C2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020" y="1090322"/>
            <a:ext cx="6511960" cy="570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82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3-4. Heterogeneity : Mover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FC33F-EC60-43C3-B3AE-8E2F52230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743" y="1491146"/>
            <a:ext cx="10086514" cy="425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2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AB36E-9FAC-4D1E-B82E-9169BC8452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381" y="999332"/>
            <a:ext cx="9441237" cy="5661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D2254-15DE-4D1F-98F9-8231C751E7E2}"/>
              </a:ext>
            </a:extLst>
          </p:cNvPr>
          <p:cNvSpPr txBox="1"/>
          <p:nvPr/>
        </p:nvSpPr>
        <p:spPr>
          <a:xfrm>
            <a:off x="8819767" y="2192773"/>
            <a:ext cx="245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ccei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=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0.95</a:t>
            </a:r>
          </a:p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f_ccei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 = 0.95 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인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case</a:t>
            </a:r>
            <a:endParaRPr lang="ko-KR" altLang="en-US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4D68E1-AAD5-46C6-9DEE-69E563CB9F00}"/>
              </a:ext>
            </a:extLst>
          </p:cNvPr>
          <p:cNvSpPr txBox="1"/>
          <p:nvPr/>
        </p:nvSpPr>
        <p:spPr>
          <a:xfrm>
            <a:off x="4272705" y="2256503"/>
            <a:ext cx="2452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ccei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=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1</a:t>
            </a:r>
          </a:p>
          <a:p>
            <a:r>
              <a:rPr lang="en-US" altLang="ko-KR" b="1" dirty="0" err="1">
                <a:solidFill>
                  <a:srgbClr val="00B050"/>
                </a:solidFill>
                <a:latin typeface="Cambria" panose="02040503050406030204" pitchFamily="18" charset="0"/>
              </a:rPr>
              <a:t>f_ccei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 = 0.94 </a:t>
            </a:r>
            <a:r>
              <a:rPr lang="ko-KR" altLang="en-US" b="1" dirty="0">
                <a:solidFill>
                  <a:srgbClr val="00B050"/>
                </a:solidFill>
                <a:latin typeface="Cambria" panose="02040503050406030204" pitchFamily="18" charset="0"/>
              </a:rPr>
              <a:t>인 </a:t>
            </a:r>
            <a:r>
              <a:rPr lang="en-US" altLang="ko-KR" b="1" dirty="0">
                <a:solidFill>
                  <a:srgbClr val="00B050"/>
                </a:solidFill>
                <a:latin typeface="Cambria" panose="02040503050406030204" pitchFamily="18" charset="0"/>
              </a:rPr>
              <a:t>case</a:t>
            </a:r>
            <a:endParaRPr lang="ko-KR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01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0BD841-FEE5-4A53-BA75-ED7C83613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57" y="1712616"/>
            <a:ext cx="5590478" cy="3859680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CB73C997-3E92-4F5F-A782-E8AC9BC571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D0EE02-5FB4-439C-875C-85A302E8A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566" y="1712616"/>
            <a:ext cx="5590478" cy="3859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72D998-E128-4FFD-8BB0-49D5C0EB160D}"/>
              </a:ext>
            </a:extLst>
          </p:cNvPr>
          <p:cNvSpPr txBox="1"/>
          <p:nvPr/>
        </p:nvSpPr>
        <p:spPr>
          <a:xfrm>
            <a:off x="2324772" y="2869274"/>
            <a:ext cx="1243748" cy="471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884BD6-0783-4230-AD3B-66B46406355E}"/>
              </a:ext>
            </a:extLst>
          </p:cNvPr>
          <p:cNvSpPr txBox="1"/>
          <p:nvPr/>
        </p:nvSpPr>
        <p:spPr>
          <a:xfrm>
            <a:off x="8408348" y="295757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Endline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680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(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비교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2F9117B-9B6E-42C8-82CE-9B0F765F91F4}"/>
              </a:ext>
            </a:extLst>
          </p:cNvPr>
          <p:cNvGrpSpPr>
            <a:grpSpLocks noChangeAspect="1"/>
          </p:cNvGrpSpPr>
          <p:nvPr/>
        </p:nvGrpSpPr>
        <p:grpSpPr>
          <a:xfrm>
            <a:off x="505522" y="1766312"/>
            <a:ext cx="5347779" cy="3819841"/>
            <a:chOff x="1765176" y="2442414"/>
            <a:chExt cx="3840488" cy="2743205"/>
          </a:xfrm>
        </p:grpSpPr>
        <p:pic>
          <p:nvPicPr>
            <p:cNvPr id="5" name="그림 3">
              <a:extLst>
                <a:ext uri="{FF2B5EF4-FFF2-40B4-BE49-F238E27FC236}">
                  <a16:creationId xmlns:a16="http://schemas.microsoft.com/office/drawing/2014/main" id="{B62246A7-80D2-4043-A9E1-134E423D6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5176" y="2442414"/>
              <a:ext cx="3840488" cy="274320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C707CF-CF9F-41D2-B59F-5C2D56DA36DE}"/>
                </a:ext>
              </a:extLst>
            </p:cNvPr>
            <p:cNvSpPr txBox="1"/>
            <p:nvPr/>
          </p:nvSpPr>
          <p:spPr>
            <a:xfrm>
              <a:off x="3071664" y="3234502"/>
              <a:ext cx="8931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23CC0D-8C68-4885-AC7B-2927FA026118}"/>
              </a:ext>
            </a:extLst>
          </p:cNvPr>
          <p:cNvGrpSpPr>
            <a:grpSpLocks noChangeAspect="1"/>
          </p:cNvGrpSpPr>
          <p:nvPr/>
        </p:nvGrpSpPr>
        <p:grpSpPr>
          <a:xfrm>
            <a:off x="6464265" y="1766312"/>
            <a:ext cx="5347779" cy="3819841"/>
            <a:chOff x="6096000" y="2442414"/>
            <a:chExt cx="3840488" cy="2743205"/>
          </a:xfrm>
        </p:grpSpPr>
        <p:pic>
          <p:nvPicPr>
            <p:cNvPr id="6" name="그림 8">
              <a:extLst>
                <a:ext uri="{FF2B5EF4-FFF2-40B4-BE49-F238E27FC236}">
                  <a16:creationId xmlns:a16="http://schemas.microsoft.com/office/drawing/2014/main" id="{A7490A14-229D-49CC-958F-09826C2A1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442414"/>
              <a:ext cx="3840488" cy="274320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588AF1-C4A9-4B89-A64A-FC57EBF1ED2B}"/>
                </a:ext>
              </a:extLst>
            </p:cNvPr>
            <p:cNvSpPr txBox="1"/>
            <p:nvPr/>
          </p:nvSpPr>
          <p:spPr>
            <a:xfrm>
              <a:off x="7752184" y="3234502"/>
              <a:ext cx="8242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Endline</a:t>
              </a:r>
              <a:endPara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632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5F135-DF0F-46E1-B8B7-3C983E4BA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9" y="1376917"/>
            <a:ext cx="5945189" cy="417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F2F23-9958-4A54-AF36-6201378B7E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875" y="1376917"/>
            <a:ext cx="5960666" cy="41704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976962-09DF-4727-B1C2-FBF05D9D60C3}"/>
              </a:ext>
            </a:extLst>
          </p:cNvPr>
          <p:cNvSpPr txBox="1"/>
          <p:nvPr/>
        </p:nvSpPr>
        <p:spPr>
          <a:xfrm>
            <a:off x="6684072" y="154115"/>
            <a:ext cx="20598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비교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68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1. F-GARP 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특이사항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: 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결측치 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base 115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쌍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, end 96</a:t>
            </a:r>
            <a:r>
              <a:rPr lang="ko-KR" altLang="en-US" sz="2800" dirty="0">
                <a:solidFill>
                  <a:srgbClr val="002060"/>
                </a:solidFill>
                <a:latin typeface="Cambria" panose="02040503050406030204" pitchFamily="18" charset="0"/>
              </a:rPr>
              <a:t>쌍</a:t>
            </a:r>
            <a:r>
              <a:rPr lang="en-US" altLang="ko-KR" sz="28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  <a:endParaRPr lang="en-US" altLang="ko-KR" sz="4400" dirty="0">
              <a:solidFill>
                <a:srgbClr val="002060"/>
              </a:solidFill>
              <a:latin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064812-12F8-407E-A8F3-9D16767846FB}"/>
              </a:ext>
            </a:extLst>
          </p:cNvPr>
          <p:cNvSpPr txBox="1"/>
          <p:nvPr/>
        </p:nvSpPr>
        <p:spPr>
          <a:xfrm>
            <a:off x="505521" y="971771"/>
            <a:ext cx="6094520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>
                <a:solidFill>
                  <a:srgbClr val="00B050"/>
                </a:solidFill>
              </a:rPr>
              <a:t>I_hg</a:t>
            </a:r>
            <a:r>
              <a:rPr lang="en-US" altLang="ko-KR" b="1" dirty="0">
                <a:solidFill>
                  <a:srgbClr val="00B050"/>
                </a:solidFill>
              </a:rPr>
              <a:t> = (</a:t>
            </a:r>
            <a:r>
              <a:rPr lang="en-US" altLang="ko-KR" b="1" dirty="0" err="1">
                <a:solidFill>
                  <a:srgbClr val="00B050"/>
                </a:solidFill>
              </a:rPr>
              <a:t>ccei_g</a:t>
            </a:r>
            <a:r>
              <a:rPr lang="en-US" altLang="ko-KR" b="1" dirty="0">
                <a:solidFill>
                  <a:srgbClr val="00B050"/>
                </a:solidFill>
              </a:rPr>
              <a:t> – </a:t>
            </a:r>
            <a:r>
              <a:rPr lang="en-US" altLang="ko-KR" b="1" dirty="0" err="1">
                <a:solidFill>
                  <a:srgbClr val="00B050"/>
                </a:solidFill>
              </a:rPr>
              <a:t>ccei_hg</a:t>
            </a:r>
            <a:r>
              <a:rPr lang="en-US" altLang="ko-KR" b="1" dirty="0">
                <a:solidFill>
                  <a:srgbClr val="00B050"/>
                </a:solidFill>
              </a:rPr>
              <a:t>) / (</a:t>
            </a:r>
            <a:r>
              <a:rPr lang="en-US" altLang="ko-KR" b="1" dirty="0" err="1">
                <a:solidFill>
                  <a:srgbClr val="00B050"/>
                </a:solidFill>
              </a:rPr>
              <a:t>ccei_g-ccei_hlg</a:t>
            </a:r>
            <a:r>
              <a:rPr lang="en-US" altLang="ko-KR" b="1" dirty="0">
                <a:solidFill>
                  <a:srgbClr val="00B050"/>
                </a:solidFill>
              </a:rPr>
              <a:t>)</a:t>
            </a:r>
            <a:br>
              <a:rPr lang="en-US" altLang="ko-KR" b="1" dirty="0">
                <a:solidFill>
                  <a:srgbClr val="00B050"/>
                </a:solidFill>
              </a:rPr>
            </a:br>
            <a:r>
              <a:rPr lang="en-US" altLang="ko-KR" b="1" dirty="0" err="1">
                <a:solidFill>
                  <a:srgbClr val="00B050"/>
                </a:solidFill>
              </a:rPr>
              <a:t>I_lg</a:t>
            </a:r>
            <a:r>
              <a:rPr lang="en-US" altLang="ko-KR" b="1" dirty="0">
                <a:solidFill>
                  <a:srgbClr val="00B050"/>
                </a:solidFill>
              </a:rPr>
              <a:t> = 1 – </a:t>
            </a:r>
            <a:r>
              <a:rPr lang="en-US" altLang="ko-KR" b="1" dirty="0" err="1">
                <a:solidFill>
                  <a:srgbClr val="00B050"/>
                </a:solidFill>
              </a:rPr>
              <a:t>I_hg</a:t>
            </a:r>
            <a:endParaRPr lang="en-US" altLang="ko-KR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B45630-25B6-4592-91FC-3DB04EC2F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07" y="1888004"/>
            <a:ext cx="9373985" cy="458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22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5522" y="155887"/>
            <a:ext cx="113065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(</a:t>
            </a:r>
            <a:r>
              <a:rPr lang="ko-KR" altLang="en-US" sz="4400" dirty="0">
                <a:solidFill>
                  <a:srgbClr val="002060"/>
                </a:solidFill>
                <a:latin typeface="Cambria" panose="02040503050406030204" pitchFamily="18" charset="0"/>
              </a:rPr>
              <a:t>비교</a:t>
            </a:r>
            <a:r>
              <a:rPr lang="en-US" altLang="ko-KR" sz="4400" dirty="0">
                <a:solidFill>
                  <a:srgbClr val="002060"/>
                </a:solidFill>
                <a:latin typeface="Cambria" panose="02040503050406030204" pitchFamily="18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BAEB4-396C-4CA8-B6A7-A94F142E6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076" y="1938485"/>
            <a:ext cx="9675847" cy="46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50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16777</TotalTime>
  <Words>1053</Words>
  <Application>Microsoft Office PowerPoint</Application>
  <PresentationFormat>Widescreen</PresentationFormat>
  <Paragraphs>165</Paragraphs>
  <Slides>32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맑은 고딕</vt:lpstr>
      <vt:lpstr>Arial</vt:lpstr>
      <vt:lpstr>Cambria</vt:lpstr>
      <vt:lpstr>Times New Roman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한병헌</dc:creator>
  <cp:lastModifiedBy>Byunghun Hahn</cp:lastModifiedBy>
  <cp:revision>1801</cp:revision>
  <dcterms:created xsi:type="dcterms:W3CDTF">2024-09-27T06:19:06Z</dcterms:created>
  <dcterms:modified xsi:type="dcterms:W3CDTF">2025-07-08T01:50:45Z</dcterms:modified>
</cp:coreProperties>
</file>